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f6ca45b71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g9f6ca45b71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f6ca45b71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9f6ca45b71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f6ca45b71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9f6ca45b7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f6ca45b71_0_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g9f6ca45b71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f6ca45b71_0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 name="Google Shape;282;g9f6ca45b71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f6ca45b71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f6ca45b71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g9f6ca45b71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0f500596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0f500596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90f500596c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1ac07d1f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1ac07d1f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91ac07d1f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1ac07d1f7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1ac07d1f7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91ac07d1f7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f6ca45b71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9f6ca45b71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1ac07d1f7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91ac07d1f7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f6ca45b71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9f6ca45b71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f6ca45b71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g9f6ca45b7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1ac07d1f7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g91ac07d1f7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spreadsheets/d/1SxqsMgdqUP-tpuAb-Of0c-Ig-xRUq-lBH4fW5BhcrgI/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SMS Editor</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User Manual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8" name="Google Shape;248;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Search for SMS - Keywords &amp; Advanced Filter</a:t>
            </a:r>
            <a:endParaRPr/>
          </a:p>
        </p:txBody>
      </p:sp>
      <p:sp>
        <p:nvSpPr>
          <p:cNvPr id="249" name="Google Shape;249;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0" name="Google Shape;250;p28"/>
          <p:cNvSpPr txBox="1"/>
          <p:nvPr/>
        </p:nvSpPr>
        <p:spPr>
          <a:xfrm>
            <a:off x="203125" y="1162525"/>
            <a:ext cx="2582400" cy="46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Users can search for an SMS based on particular keywords</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Users can also use the Advance Search to filter SMSes by specific platforms and languages</a:t>
            </a:r>
            <a:endParaRPr>
              <a:latin typeface="Nunito SemiBold"/>
              <a:ea typeface="Nunito SemiBold"/>
              <a:cs typeface="Nunito SemiBold"/>
              <a:sym typeface="Nunito SemiBold"/>
            </a:endParaRPr>
          </a:p>
          <a:p>
            <a:pPr indent="0" lvl="0" marL="0" rtl="0" algn="l">
              <a:spcBef>
                <a:spcPts val="1000"/>
              </a:spcBef>
              <a:spcAft>
                <a:spcPts val="0"/>
              </a:spcAft>
              <a:buNone/>
            </a:pPr>
            <a:r>
              <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pic>
        <p:nvPicPr>
          <p:cNvPr id="251" name="Google Shape;251;p28"/>
          <p:cNvPicPr preferRelativeResize="0"/>
          <p:nvPr/>
        </p:nvPicPr>
        <p:blipFill rotWithShape="1">
          <a:blip r:embed="rId4">
            <a:alphaModFix/>
          </a:blip>
          <a:srcRect b="71062" l="34674" r="16392" t="19100"/>
          <a:stretch/>
        </p:blipFill>
        <p:spPr>
          <a:xfrm>
            <a:off x="3034297" y="1002752"/>
            <a:ext cx="9021925" cy="1240123"/>
          </a:xfrm>
          <a:prstGeom prst="rect">
            <a:avLst/>
          </a:prstGeom>
          <a:noFill/>
          <a:ln>
            <a:noFill/>
          </a:ln>
          <a:effectLst>
            <a:outerShdw blurRad="71438" rotWithShape="0" algn="bl" dir="5400000" dist="19050">
              <a:srgbClr val="000000">
                <a:alpha val="50000"/>
              </a:srgbClr>
            </a:outerShdw>
          </a:effectLst>
        </p:spPr>
      </p:pic>
      <p:pic>
        <p:nvPicPr>
          <p:cNvPr id="252" name="Google Shape;252;p28"/>
          <p:cNvPicPr preferRelativeResize="0"/>
          <p:nvPr/>
        </p:nvPicPr>
        <p:blipFill rotWithShape="1">
          <a:blip r:embed="rId5">
            <a:alphaModFix/>
          </a:blip>
          <a:srcRect b="28340" l="33769" r="33684" t="27452"/>
          <a:stretch/>
        </p:blipFill>
        <p:spPr>
          <a:xfrm>
            <a:off x="3110500" y="2518975"/>
            <a:ext cx="4557072" cy="3480127"/>
          </a:xfrm>
          <a:prstGeom prst="rect">
            <a:avLst/>
          </a:prstGeom>
          <a:noFill/>
          <a:ln>
            <a:noFill/>
          </a:ln>
        </p:spPr>
      </p:pic>
      <p:pic>
        <p:nvPicPr>
          <p:cNvPr id="253" name="Google Shape;253;p28"/>
          <p:cNvPicPr preferRelativeResize="0"/>
          <p:nvPr/>
        </p:nvPicPr>
        <p:blipFill rotWithShape="1">
          <a:blip r:embed="rId6">
            <a:alphaModFix/>
          </a:blip>
          <a:srcRect b="20072" l="33262" r="33348" t="19921"/>
          <a:stretch/>
        </p:blipFill>
        <p:spPr>
          <a:xfrm>
            <a:off x="7992549" y="2443200"/>
            <a:ext cx="3652698" cy="36907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9" name="Google Shape;259;p2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Search/Filter View</a:t>
            </a:r>
            <a:endParaRPr/>
          </a:p>
        </p:txBody>
      </p:sp>
      <p:sp>
        <p:nvSpPr>
          <p:cNvPr id="260" name="Google Shape;260;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1" name="Google Shape;261;p29"/>
          <p:cNvSpPr txBox="1"/>
          <p:nvPr/>
        </p:nvSpPr>
        <p:spPr>
          <a:xfrm>
            <a:off x="203125" y="1162525"/>
            <a:ext cx="2582400" cy="461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If users have searched for keywords or used the Advance Filter, the SMSes related to that search/filter are displayed on the list of SMSes.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Information on the keywords/filter are displayed on the top-left.</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Users can click on ‘See all SMSes’ to remove the search/filtered view and return the default view of all SMSes</a:t>
            </a:r>
            <a:endParaRPr>
              <a:latin typeface="Nunito SemiBold"/>
              <a:ea typeface="Nunito SemiBold"/>
              <a:cs typeface="Nunito SemiBold"/>
              <a:sym typeface="Nunito SemiBold"/>
            </a:endParaRPr>
          </a:p>
          <a:p>
            <a:pPr indent="0" lvl="0" marL="0" rtl="0" algn="l">
              <a:spcBef>
                <a:spcPts val="1000"/>
              </a:spcBef>
              <a:spcAft>
                <a:spcPts val="0"/>
              </a:spcAft>
              <a:buNone/>
            </a:pPr>
            <a:r>
              <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pic>
        <p:nvPicPr>
          <p:cNvPr id="262" name="Google Shape;262;p29"/>
          <p:cNvPicPr preferRelativeResize="0"/>
          <p:nvPr/>
        </p:nvPicPr>
        <p:blipFill rotWithShape="1">
          <a:blip r:embed="rId4">
            <a:alphaModFix/>
          </a:blip>
          <a:srcRect b="13612" l="20911" r="0" t="10469"/>
          <a:stretch/>
        </p:blipFill>
        <p:spPr>
          <a:xfrm>
            <a:off x="3939201" y="1353662"/>
            <a:ext cx="7974127" cy="4303073"/>
          </a:xfrm>
          <a:prstGeom prst="rect">
            <a:avLst/>
          </a:prstGeom>
          <a:noFill/>
          <a:ln>
            <a:noFill/>
          </a:ln>
          <a:effectLst>
            <a:outerShdw blurRad="71438"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8" name="Google Shape;268;p30"/>
          <p:cNvSpPr txBox="1"/>
          <p:nvPr>
            <p:ph type="title"/>
          </p:nvPr>
        </p:nvSpPr>
        <p:spPr>
          <a:xfrm>
            <a:off x="6740525" y="3092875"/>
            <a:ext cx="5095800" cy="55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Edit SMS.</a:t>
            </a:r>
            <a:endParaRPr/>
          </a:p>
          <a:p>
            <a:pPr indent="0" lvl="0" marL="0" rtl="0" algn="l">
              <a:spcBef>
                <a:spcPts val="0"/>
              </a:spcBef>
              <a:spcAft>
                <a:spcPts val="0"/>
              </a:spcAft>
              <a:buNone/>
            </a:pPr>
            <a:r>
              <a:t/>
            </a:r>
            <a:endParaRPr/>
          </a:p>
        </p:txBody>
      </p:sp>
      <p:sp>
        <p:nvSpPr>
          <p:cNvPr id="269" name="Google Shape;269;p30"/>
          <p:cNvSpPr txBox="1"/>
          <p:nvPr/>
        </p:nvSpPr>
        <p:spPr>
          <a:xfrm>
            <a:off x="6767675" y="3837000"/>
            <a:ext cx="5041500" cy="88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1900">
                <a:solidFill>
                  <a:schemeClr val="dk1"/>
                </a:solidFill>
                <a:latin typeface="Nunito"/>
                <a:ea typeface="Nunito"/>
                <a:cs typeface="Nunito"/>
                <a:sym typeface="Nunito"/>
              </a:rPr>
              <a:t>Users can search for a particular SMS</a:t>
            </a:r>
            <a:endParaRPr sz="1900">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5" name="Google Shape;275;p3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SMS Cards</a:t>
            </a:r>
            <a:endParaRPr/>
          </a:p>
        </p:txBody>
      </p:sp>
      <p:sp>
        <p:nvSpPr>
          <p:cNvPr id="276" name="Google Shape;276;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7" name="Google Shape;277;p31"/>
          <p:cNvSpPr txBox="1"/>
          <p:nvPr/>
        </p:nvSpPr>
        <p:spPr>
          <a:xfrm>
            <a:off x="203125" y="1162525"/>
            <a:ext cx="2582400" cy="46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Each SMS is displayed in cards which have:</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The description of the SMS</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The copy of the SMS</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The platform involved when this SMS is sent eg. myKOKO app</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The language of the SMS</a:t>
            </a:r>
            <a:endParaRPr>
              <a:latin typeface="Nunito SemiBold"/>
              <a:ea typeface="Nunito SemiBold"/>
              <a:cs typeface="Nunito SemiBold"/>
              <a:sym typeface="Nunito SemiBold"/>
            </a:endParaRPr>
          </a:p>
          <a:p>
            <a:pPr indent="0" lvl="0" marL="0" rtl="0" algn="l">
              <a:spcBef>
                <a:spcPts val="1000"/>
              </a:spcBef>
              <a:spcAft>
                <a:spcPts val="0"/>
              </a:spcAft>
              <a:buNone/>
            </a:pPr>
            <a:r>
              <a:rPr lang="en-US">
                <a:latin typeface="Nunito SemiBold"/>
                <a:ea typeface="Nunito SemiBold"/>
                <a:cs typeface="Nunito SemiBold"/>
                <a:sym typeface="Nunito SemiBold"/>
              </a:rPr>
              <a:t>To edit a specific SMS, the user clicks on the SMS card. This opens the page to edit the SMS.</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pic>
        <p:nvPicPr>
          <p:cNvPr id="278" name="Google Shape;278;p31"/>
          <p:cNvPicPr preferRelativeResize="0"/>
          <p:nvPr/>
        </p:nvPicPr>
        <p:blipFill rotWithShape="1">
          <a:blip r:embed="rId4">
            <a:alphaModFix/>
          </a:blip>
          <a:srcRect b="31715" l="24076" r="51741" t="38527"/>
          <a:stretch/>
        </p:blipFill>
        <p:spPr>
          <a:xfrm>
            <a:off x="3270824" y="1252175"/>
            <a:ext cx="4168574" cy="3507651"/>
          </a:xfrm>
          <a:prstGeom prst="rect">
            <a:avLst/>
          </a:prstGeom>
          <a:noFill/>
          <a:ln>
            <a:noFill/>
          </a:ln>
          <a:effectLst>
            <a:outerShdw blurRad="71438" rotWithShape="0" algn="bl" dir="5400000" dist="19050">
              <a:srgbClr val="000000">
                <a:alpha val="50000"/>
              </a:srgbClr>
            </a:outerShdw>
          </a:effectLst>
        </p:spPr>
      </p:pic>
      <p:pic>
        <p:nvPicPr>
          <p:cNvPr id="279" name="Google Shape;279;p31"/>
          <p:cNvPicPr preferRelativeResize="0"/>
          <p:nvPr/>
        </p:nvPicPr>
        <p:blipFill rotWithShape="1">
          <a:blip r:embed="rId5">
            <a:alphaModFix/>
          </a:blip>
          <a:srcRect b="32651" l="24378" r="51936" t="38961"/>
          <a:stretch/>
        </p:blipFill>
        <p:spPr>
          <a:xfrm>
            <a:off x="7662050" y="1252175"/>
            <a:ext cx="4453747" cy="36498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5" name="Google Shape;285;p3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Edit SMS Screen</a:t>
            </a:r>
            <a:endParaRPr/>
          </a:p>
        </p:txBody>
      </p:sp>
      <p:sp>
        <p:nvSpPr>
          <p:cNvPr id="286" name="Google Shape;286;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7" name="Google Shape;287;p32"/>
          <p:cNvSpPr txBox="1"/>
          <p:nvPr/>
        </p:nvSpPr>
        <p:spPr>
          <a:xfrm>
            <a:off x="128425" y="1326875"/>
            <a:ext cx="25824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Change the status of an SMS from ‘Active’ to In-Active’ by switching the toggle.</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pic>
        <p:nvPicPr>
          <p:cNvPr id="288" name="Google Shape;288;p32"/>
          <p:cNvPicPr preferRelativeResize="0"/>
          <p:nvPr/>
        </p:nvPicPr>
        <p:blipFill rotWithShape="1">
          <a:blip r:embed="rId4">
            <a:alphaModFix/>
          </a:blip>
          <a:srcRect b="0" l="20267" r="0" t="6182"/>
          <a:stretch/>
        </p:blipFill>
        <p:spPr>
          <a:xfrm>
            <a:off x="2838287" y="1262725"/>
            <a:ext cx="7256725" cy="4800476"/>
          </a:xfrm>
          <a:prstGeom prst="rect">
            <a:avLst/>
          </a:prstGeom>
          <a:noFill/>
          <a:ln>
            <a:noFill/>
          </a:ln>
          <a:effectLst>
            <a:outerShdw blurRad="57150" rotWithShape="0" algn="bl" dir="5400000" dist="19050">
              <a:srgbClr val="000000">
                <a:alpha val="50000"/>
              </a:srgbClr>
            </a:outerShdw>
          </a:effectLst>
        </p:spPr>
      </p:pic>
      <p:sp>
        <p:nvSpPr>
          <p:cNvPr id="289" name="Google Shape;289;p32"/>
          <p:cNvSpPr txBox="1"/>
          <p:nvPr/>
        </p:nvSpPr>
        <p:spPr>
          <a:xfrm>
            <a:off x="89075" y="2640600"/>
            <a:ext cx="25824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Edit copy of SMS by clicking and typing here</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sp>
        <p:nvSpPr>
          <p:cNvPr id="290" name="Google Shape;290;p32"/>
          <p:cNvSpPr txBox="1"/>
          <p:nvPr/>
        </p:nvSpPr>
        <p:spPr>
          <a:xfrm>
            <a:off x="10261800" y="3320025"/>
            <a:ext cx="19263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Change description of SMS here.</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sp>
        <p:nvSpPr>
          <p:cNvPr id="291" name="Google Shape;291;p32"/>
          <p:cNvSpPr txBox="1"/>
          <p:nvPr/>
        </p:nvSpPr>
        <p:spPr>
          <a:xfrm>
            <a:off x="10338000" y="5201000"/>
            <a:ext cx="17499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Change language from this dropdown</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sp>
        <p:nvSpPr>
          <p:cNvPr id="292" name="Google Shape;292;p32"/>
          <p:cNvSpPr txBox="1"/>
          <p:nvPr/>
        </p:nvSpPr>
        <p:spPr>
          <a:xfrm>
            <a:off x="10502350" y="1210450"/>
            <a:ext cx="15855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US">
                <a:latin typeface="Nunito SemiBold"/>
                <a:ea typeface="Nunito SemiBold"/>
                <a:cs typeface="Nunito SemiBold"/>
                <a:sym typeface="Nunito SemiBold"/>
              </a:rPr>
              <a:t>View SMS edit history</a:t>
            </a:r>
            <a:endParaRPr>
              <a:latin typeface="Nunito SemiBold"/>
              <a:ea typeface="Nunito SemiBold"/>
              <a:cs typeface="Nunito SemiBold"/>
              <a:sym typeface="Nunito SemiBold"/>
            </a:endParaRPr>
          </a:p>
        </p:txBody>
      </p:sp>
      <p:sp>
        <p:nvSpPr>
          <p:cNvPr id="293" name="Google Shape;293;p32"/>
          <p:cNvSpPr txBox="1"/>
          <p:nvPr/>
        </p:nvSpPr>
        <p:spPr>
          <a:xfrm>
            <a:off x="89075" y="4817125"/>
            <a:ext cx="25824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Add dynamic variables to SMS here</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cxnSp>
        <p:nvCxnSpPr>
          <p:cNvPr id="294" name="Google Shape;294;p32"/>
          <p:cNvCxnSpPr/>
          <p:nvPr/>
        </p:nvCxnSpPr>
        <p:spPr>
          <a:xfrm>
            <a:off x="2478950" y="1920150"/>
            <a:ext cx="911400" cy="433200"/>
          </a:xfrm>
          <a:prstGeom prst="straightConnector1">
            <a:avLst/>
          </a:prstGeom>
          <a:noFill/>
          <a:ln cap="flat" cmpd="sng" w="9525">
            <a:solidFill>
              <a:schemeClr val="dk2"/>
            </a:solidFill>
            <a:prstDash val="solid"/>
            <a:round/>
            <a:headEnd len="med" w="med" type="none"/>
            <a:tailEnd len="med" w="med" type="triangle"/>
          </a:ln>
        </p:spPr>
      </p:cxnSp>
      <p:cxnSp>
        <p:nvCxnSpPr>
          <p:cNvPr id="295" name="Google Shape;295;p32"/>
          <p:cNvCxnSpPr>
            <a:stCxn id="289" idx="3"/>
          </p:cNvCxnSpPr>
          <p:nvPr/>
        </p:nvCxnSpPr>
        <p:spPr>
          <a:xfrm>
            <a:off x="2671475" y="3071700"/>
            <a:ext cx="2616600" cy="252900"/>
          </a:xfrm>
          <a:prstGeom prst="straightConnector1">
            <a:avLst/>
          </a:prstGeom>
          <a:noFill/>
          <a:ln cap="flat" cmpd="sng" w="9525">
            <a:solidFill>
              <a:schemeClr val="dk2"/>
            </a:solidFill>
            <a:prstDash val="solid"/>
            <a:round/>
            <a:headEnd len="med" w="med" type="none"/>
            <a:tailEnd len="med" w="med" type="triangle"/>
          </a:ln>
        </p:spPr>
      </p:cxnSp>
      <p:cxnSp>
        <p:nvCxnSpPr>
          <p:cNvPr id="296" name="Google Shape;296;p32"/>
          <p:cNvCxnSpPr/>
          <p:nvPr/>
        </p:nvCxnSpPr>
        <p:spPr>
          <a:xfrm flipH="1" rot="10800000">
            <a:off x="2359400" y="4953225"/>
            <a:ext cx="2898600" cy="7470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p32"/>
          <p:cNvCxnSpPr/>
          <p:nvPr/>
        </p:nvCxnSpPr>
        <p:spPr>
          <a:xfrm flipH="1">
            <a:off x="9830100" y="1666150"/>
            <a:ext cx="657300" cy="1500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p32"/>
          <p:cNvCxnSpPr/>
          <p:nvPr/>
        </p:nvCxnSpPr>
        <p:spPr>
          <a:xfrm flipH="1">
            <a:off x="7992175" y="3548725"/>
            <a:ext cx="2301000" cy="4632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p32"/>
          <p:cNvCxnSpPr/>
          <p:nvPr/>
        </p:nvCxnSpPr>
        <p:spPr>
          <a:xfrm rot="10800000">
            <a:off x="8141525" y="4923250"/>
            <a:ext cx="2241300" cy="70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Edit Restrictions to Note</a:t>
            </a:r>
            <a:endParaRPr/>
          </a:p>
        </p:txBody>
      </p:sp>
      <p:sp>
        <p:nvSpPr>
          <p:cNvPr id="306" name="Google Shape;306;p33"/>
          <p:cNvSpPr txBox="1"/>
          <p:nvPr>
            <p:ph idx="1" type="subTitle"/>
          </p:nvPr>
        </p:nvSpPr>
        <p:spPr>
          <a:xfrm>
            <a:off x="279424" y="1123295"/>
            <a:ext cx="11274600" cy="48519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Char char="●"/>
            </a:pPr>
            <a:r>
              <a:rPr lang="en-US" sz="2100"/>
              <a:t>Dynamic variables can only be added if they already exist in the system. Users cannot make up new variables on the go.</a:t>
            </a:r>
            <a:endParaRPr sz="2100"/>
          </a:p>
          <a:p>
            <a:pPr indent="-361950" lvl="0" marL="457200" rtl="0" algn="l">
              <a:spcBef>
                <a:spcPts val="0"/>
              </a:spcBef>
              <a:spcAft>
                <a:spcPts val="0"/>
              </a:spcAft>
              <a:buSzPts val="2100"/>
              <a:buChar char="●"/>
            </a:pPr>
            <a:r>
              <a:rPr lang="en-US" sz="2100"/>
              <a:t>Making an SMS In-active will stop the SMS from being sent to customers; and vice versa.</a:t>
            </a:r>
            <a:endParaRPr sz="2100"/>
          </a:p>
          <a:p>
            <a:pPr indent="-361950" lvl="0" marL="457200" rtl="0" algn="l">
              <a:spcBef>
                <a:spcPts val="0"/>
              </a:spcBef>
              <a:spcAft>
                <a:spcPts val="0"/>
              </a:spcAft>
              <a:buSzPts val="2100"/>
              <a:buChar char="●"/>
            </a:pPr>
            <a:r>
              <a:rPr lang="en-US" sz="2100"/>
              <a:t>Triggers cannot be edited/created by users.</a:t>
            </a:r>
            <a:endParaRPr sz="2100"/>
          </a:p>
          <a:p>
            <a:pPr indent="-361950" lvl="0" marL="457200" rtl="0" algn="l">
              <a:spcBef>
                <a:spcPts val="0"/>
              </a:spcBef>
              <a:spcAft>
                <a:spcPts val="0"/>
              </a:spcAft>
              <a:buSzPts val="2100"/>
              <a:buChar char="●"/>
            </a:pPr>
            <a:r>
              <a:rPr lang="en-US" sz="2100"/>
              <a:t>SMSes cannot be reassigned to different triggers.</a:t>
            </a:r>
            <a:endParaRPr sz="2100"/>
          </a:p>
          <a:p>
            <a:pPr indent="-361950" lvl="0" marL="457200" rtl="0" algn="l">
              <a:spcBef>
                <a:spcPts val="0"/>
              </a:spcBef>
              <a:spcAft>
                <a:spcPts val="0"/>
              </a:spcAft>
              <a:buSzPts val="2100"/>
              <a:buChar char="●"/>
            </a:pPr>
            <a:r>
              <a:rPr lang="en-US" sz="2100"/>
              <a:t>Only users with ‘edit’ permissions can successfully make changes to SMSes</a:t>
            </a:r>
            <a:endParaRPr sz="2100"/>
          </a:p>
        </p:txBody>
      </p:sp>
      <p:sp>
        <p:nvSpPr>
          <p:cNvPr id="307" name="Google Shape;307;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Alice Morton &amp; Nyawira Njoroge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Intro &amp; Key Terminology</a:t>
            </a:r>
            <a:endParaRPr/>
          </a:p>
        </p:txBody>
      </p:sp>
      <p:sp>
        <p:nvSpPr>
          <p:cNvPr id="173" name="Google Shape;173;p20"/>
          <p:cNvSpPr txBox="1"/>
          <p:nvPr>
            <p:ph idx="1" type="subTitle"/>
          </p:nvPr>
        </p:nvSpPr>
        <p:spPr>
          <a:xfrm>
            <a:off x="210125" y="916875"/>
            <a:ext cx="11274600" cy="5302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The SMS Editor is a section of KOKO Core to edit SMSes that are sent to (triggered by) customers based on their activity.</a:t>
            </a:r>
            <a:endParaRPr sz="1800"/>
          </a:p>
          <a:p>
            <a:pPr indent="0" lvl="0" marL="0" rtl="0" algn="l">
              <a:spcBef>
                <a:spcPts val="1000"/>
              </a:spcBef>
              <a:spcAft>
                <a:spcPts val="0"/>
              </a:spcAft>
              <a:buNone/>
            </a:pPr>
            <a:r>
              <a:rPr lang="en-US" sz="1800"/>
              <a:t>Detailed information on these SMSes and when they are sent can be found on </a:t>
            </a:r>
            <a:r>
              <a:rPr lang="en-US" sz="1800" u="sng">
                <a:solidFill>
                  <a:schemeClr val="hlink"/>
                </a:solidFill>
                <a:hlinkClick r:id="rId3"/>
              </a:rPr>
              <a:t>this spreadsheet</a:t>
            </a:r>
            <a:r>
              <a:rPr lang="en-US" sz="1800"/>
              <a:t>.</a:t>
            </a:r>
            <a:endParaRPr sz="1800"/>
          </a:p>
          <a:p>
            <a:pPr indent="0" lvl="0" marL="0" rtl="0" algn="l">
              <a:spcBef>
                <a:spcPts val="1000"/>
              </a:spcBef>
              <a:spcAft>
                <a:spcPts val="0"/>
              </a:spcAft>
              <a:buNone/>
            </a:pPr>
            <a:r>
              <a:t/>
            </a:r>
            <a:endParaRPr b="1" sz="1800"/>
          </a:p>
          <a:p>
            <a:pPr indent="0" lvl="0" marL="0" rtl="0" algn="l">
              <a:spcBef>
                <a:spcPts val="1000"/>
              </a:spcBef>
              <a:spcAft>
                <a:spcPts val="0"/>
              </a:spcAft>
              <a:buNone/>
            </a:pPr>
            <a:r>
              <a:rPr b="1" lang="en-US" sz="1800"/>
              <a:t>Key Terminology</a:t>
            </a:r>
            <a:endParaRPr b="1" sz="1800"/>
          </a:p>
          <a:p>
            <a:pPr indent="0" lvl="0" marL="0" rtl="0" algn="l">
              <a:spcBef>
                <a:spcPts val="1000"/>
              </a:spcBef>
              <a:spcAft>
                <a:spcPts val="0"/>
              </a:spcAft>
              <a:buNone/>
            </a:pPr>
            <a:r>
              <a:rPr b="1" lang="en-US" sz="1800"/>
              <a:t>Dynamic Variables</a:t>
            </a:r>
            <a:r>
              <a:rPr lang="en-US" sz="1800"/>
              <a:t> - This refers to unique customer information eg. names</a:t>
            </a:r>
            <a:endParaRPr sz="1800"/>
          </a:p>
          <a:p>
            <a:pPr indent="0" lvl="0" marL="0" rtl="0" algn="l">
              <a:spcBef>
                <a:spcPts val="1000"/>
              </a:spcBef>
              <a:spcAft>
                <a:spcPts val="0"/>
              </a:spcAft>
              <a:buNone/>
            </a:pPr>
            <a:r>
              <a:rPr b="1" lang="en-US" sz="1800"/>
              <a:t>Triggers</a:t>
            </a:r>
            <a:r>
              <a:rPr lang="en-US" sz="1800"/>
              <a:t> - This refers to customer activity eg. customer top-ups</a:t>
            </a:r>
            <a:endParaRPr sz="1800"/>
          </a:p>
          <a:p>
            <a:pPr indent="0" lvl="0" marL="0" rtl="0" algn="l">
              <a:spcBef>
                <a:spcPts val="1000"/>
              </a:spcBef>
              <a:spcAft>
                <a:spcPts val="0"/>
              </a:spcAft>
              <a:buNone/>
            </a:pPr>
            <a:r>
              <a:rPr b="1" lang="en-US" sz="1800"/>
              <a:t>Inactive SMS </a:t>
            </a:r>
            <a:r>
              <a:rPr lang="en-US" sz="1800"/>
              <a:t>- KOKO has a specific way of tracking where a customer’s order falls within the purchase process:</a:t>
            </a:r>
            <a:endParaRPr sz="1800"/>
          </a:p>
          <a:p>
            <a:pPr indent="0" lvl="0" marL="0" rtl="0" algn="l">
              <a:spcBef>
                <a:spcPts val="1000"/>
              </a:spcBef>
              <a:spcAft>
                <a:spcPts val="0"/>
              </a:spcAft>
              <a:buNone/>
            </a:pPr>
            <a:r>
              <a:rPr b="1" lang="en-US" sz="1800"/>
              <a:t>Active SMS</a:t>
            </a:r>
            <a:r>
              <a:rPr lang="en-US" sz="1800"/>
              <a:t> - These are customers that have expressed an interest in wanting a KOKO cooker and agreed </a:t>
            </a:r>
            <a:endParaRPr sz="1800"/>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Activities</a:t>
            </a:r>
            <a:endParaRPr/>
          </a:p>
        </p:txBody>
      </p:sp>
      <p:sp>
        <p:nvSpPr>
          <p:cNvPr id="181" name="Google Shape;181;p21"/>
          <p:cNvSpPr txBox="1"/>
          <p:nvPr>
            <p:ph idx="1" type="subTitle"/>
          </p:nvPr>
        </p:nvSpPr>
        <p:spPr>
          <a:xfrm>
            <a:off x="628150" y="849650"/>
            <a:ext cx="10856400" cy="549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900"/>
              <a:t>What can users of SMS Editor do?</a:t>
            </a:r>
            <a:endParaRPr b="1" sz="1900"/>
          </a:p>
          <a:p>
            <a:pPr indent="-349250" lvl="0" marL="457200" rtl="0" algn="l">
              <a:spcBef>
                <a:spcPts val="1000"/>
              </a:spcBef>
              <a:spcAft>
                <a:spcPts val="0"/>
              </a:spcAft>
              <a:buSzPts val="1900"/>
              <a:buAutoNum type="arabicPeriod"/>
            </a:pPr>
            <a:r>
              <a:rPr lang="en-US" sz="1900"/>
              <a:t>Users can search for a particular SMS</a:t>
            </a:r>
            <a:endParaRPr sz="1900"/>
          </a:p>
          <a:p>
            <a:pPr indent="-349250" lvl="0" marL="457200" rtl="0" algn="l">
              <a:spcBef>
                <a:spcPts val="0"/>
              </a:spcBef>
              <a:spcAft>
                <a:spcPts val="0"/>
              </a:spcAft>
              <a:buSzPts val="1900"/>
              <a:buAutoNum type="arabicPeriod"/>
            </a:pPr>
            <a:r>
              <a:rPr lang="en-US" sz="1900"/>
              <a:t>Users can edit SMS copy, description &amp; language</a:t>
            </a:r>
            <a:endParaRPr sz="1900"/>
          </a:p>
          <a:p>
            <a:pPr indent="-349250" lvl="0" marL="457200" rtl="0" algn="l">
              <a:spcBef>
                <a:spcPts val="0"/>
              </a:spcBef>
              <a:spcAft>
                <a:spcPts val="0"/>
              </a:spcAft>
              <a:buSzPts val="1900"/>
              <a:buAutoNum type="arabicPeriod"/>
            </a:pPr>
            <a:r>
              <a:rPr lang="en-US" sz="1900"/>
              <a:t>Users can de-activate an active SMS</a:t>
            </a:r>
            <a:endParaRPr sz="1900"/>
          </a:p>
          <a:p>
            <a:pPr indent="-349250" lvl="0" marL="457200" rtl="0" algn="l">
              <a:spcBef>
                <a:spcPts val="0"/>
              </a:spcBef>
              <a:spcAft>
                <a:spcPts val="0"/>
              </a:spcAft>
              <a:buSzPts val="1900"/>
              <a:buAutoNum type="arabicPeriod"/>
            </a:pPr>
            <a:r>
              <a:rPr lang="en-US" sz="1900"/>
              <a:t>Users can re-activate an inactive SMS</a:t>
            </a:r>
            <a:endParaRPr sz="1900"/>
          </a:p>
          <a:p>
            <a:pPr indent="-349250" lvl="0" marL="457200" rtl="0" algn="l">
              <a:spcBef>
                <a:spcPts val="0"/>
              </a:spcBef>
              <a:spcAft>
                <a:spcPts val="0"/>
              </a:spcAft>
              <a:buSzPts val="1900"/>
              <a:buAutoNum type="arabicPeriod"/>
            </a:pPr>
            <a:r>
              <a:rPr lang="en-US" sz="1900"/>
              <a:t>Users can view information on all the dynamic variables</a:t>
            </a:r>
            <a:endParaRPr sz="1900"/>
          </a:p>
          <a:p>
            <a:pPr indent="-349250" lvl="0" marL="457200" rtl="0" algn="l">
              <a:spcBef>
                <a:spcPts val="0"/>
              </a:spcBef>
              <a:spcAft>
                <a:spcPts val="0"/>
              </a:spcAft>
              <a:buSzPts val="1900"/>
              <a:buAutoNum type="arabicPeriod"/>
            </a:pPr>
            <a:r>
              <a:rPr lang="en-US" sz="1900"/>
              <a:t>Users can view information about the existing triggers</a:t>
            </a:r>
            <a:endParaRPr sz="1900"/>
          </a:p>
          <a:p>
            <a:pPr indent="-349250" lvl="0" marL="457200" rtl="0" algn="l">
              <a:spcBef>
                <a:spcPts val="0"/>
              </a:spcBef>
              <a:spcAft>
                <a:spcPts val="0"/>
              </a:spcAft>
              <a:buSzPts val="1900"/>
              <a:buAutoNum type="arabicPeriod"/>
            </a:pPr>
            <a:r>
              <a:rPr lang="en-US" sz="1900"/>
              <a:t>Users can view information on history of SMS edits </a:t>
            </a:r>
            <a:endParaRPr sz="1900"/>
          </a:p>
        </p:txBody>
      </p:sp>
      <p:sp>
        <p:nvSpPr>
          <p:cNvPr id="182" name="Google Shape;18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Permissions for SMSE users</a:t>
            </a:r>
            <a:endParaRPr/>
          </a:p>
        </p:txBody>
      </p:sp>
      <p:sp>
        <p:nvSpPr>
          <p:cNvPr id="189" name="Google Shape;189;p22"/>
          <p:cNvSpPr txBox="1"/>
          <p:nvPr>
            <p:ph idx="1" type="subTitle"/>
          </p:nvPr>
        </p:nvSpPr>
        <p:spPr>
          <a:xfrm>
            <a:off x="210124" y="10692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There are different types of user permissions for SMS Editor:</a:t>
            </a:r>
            <a:endParaRPr sz="2000"/>
          </a:p>
          <a:p>
            <a:pPr indent="-355600" lvl="0" marL="457200" rtl="0" algn="l">
              <a:spcBef>
                <a:spcPts val="1000"/>
              </a:spcBef>
              <a:spcAft>
                <a:spcPts val="0"/>
              </a:spcAft>
              <a:buSzPts val="2000"/>
              <a:buAutoNum type="arabicPeriod"/>
            </a:pPr>
            <a:r>
              <a:rPr lang="en-US" sz="2000"/>
              <a:t>View Permissions - Users with this permission can view the SMS Editor on KOKO Core and can view all trigger-based SMSes. </a:t>
            </a:r>
            <a:endParaRPr sz="2000"/>
          </a:p>
          <a:p>
            <a:pPr indent="-355600" lvl="0" marL="457200" rtl="0" algn="l">
              <a:spcBef>
                <a:spcPts val="0"/>
              </a:spcBef>
              <a:spcAft>
                <a:spcPts val="0"/>
              </a:spcAft>
              <a:buSzPts val="2000"/>
              <a:buAutoNum type="arabicPeriod"/>
            </a:pPr>
            <a:r>
              <a:rPr lang="en-US" sz="2000"/>
              <a:t>Edit Permissions - Users with this permission can make changes to trigger-based SMSes</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rPr b="1" lang="en-US" sz="2000"/>
              <a:t>NB: </a:t>
            </a:r>
            <a:r>
              <a:rPr lang="en-US" sz="2000"/>
              <a:t>Only users with Edit permissions can make updates (edits) to SMSes.</a:t>
            </a:r>
            <a:endParaRPr sz="2000"/>
          </a:p>
        </p:txBody>
      </p:sp>
      <p:sp>
        <p:nvSpPr>
          <p:cNvPr id="190" name="Google Shape;190;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3"/>
          <p:cNvPicPr preferRelativeResize="0"/>
          <p:nvPr/>
        </p:nvPicPr>
        <p:blipFill rotWithShape="1">
          <a:blip r:embed="rId3">
            <a:alphaModFix/>
          </a:blip>
          <a:srcRect b="31815" l="0" r="0" t="0"/>
          <a:stretch/>
        </p:blipFill>
        <p:spPr>
          <a:xfrm>
            <a:off x="248974" y="1828838"/>
            <a:ext cx="8885099" cy="4142374"/>
          </a:xfrm>
          <a:prstGeom prst="rect">
            <a:avLst/>
          </a:prstGeom>
          <a:noFill/>
          <a:ln>
            <a:noFill/>
          </a:ln>
          <a:effectLst>
            <a:outerShdw blurRad="71438" rotWithShape="0" algn="bl" dir="5400000" dist="19050">
              <a:srgbClr val="000000">
                <a:alpha val="50000"/>
              </a:srgbClr>
            </a:outerShdw>
          </a:effectLst>
        </p:spPr>
      </p:pic>
      <p:pic>
        <p:nvPicPr>
          <p:cNvPr id="196" name="Google Shape;196;p23"/>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197" name="Google Shape;197;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SMS Editor - Overview</a:t>
            </a:r>
            <a:endParaRPr/>
          </a:p>
        </p:txBody>
      </p:sp>
      <p:sp>
        <p:nvSpPr>
          <p:cNvPr id="198" name="Google Shape;198;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9" name="Google Shape;199;p23"/>
          <p:cNvSpPr txBox="1"/>
          <p:nvPr/>
        </p:nvSpPr>
        <p:spPr>
          <a:xfrm>
            <a:off x="89075" y="966650"/>
            <a:ext cx="25824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Use Menu to find ‘SMS Editor’</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sp>
        <p:nvSpPr>
          <p:cNvPr id="200" name="Google Shape;200;p23"/>
          <p:cNvSpPr txBox="1"/>
          <p:nvPr/>
        </p:nvSpPr>
        <p:spPr>
          <a:xfrm>
            <a:off x="9335450" y="1063925"/>
            <a:ext cx="19263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Open info on Dynamic Variables &amp; Triggers</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sp>
        <p:nvSpPr>
          <p:cNvPr id="201" name="Google Shape;201;p23"/>
          <p:cNvSpPr txBox="1"/>
          <p:nvPr/>
        </p:nvSpPr>
        <p:spPr>
          <a:xfrm>
            <a:off x="9511850" y="3055450"/>
            <a:ext cx="17499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Date of most recent SMS edits</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sp>
        <p:nvSpPr>
          <p:cNvPr id="202" name="Google Shape;202;p23"/>
          <p:cNvSpPr txBox="1"/>
          <p:nvPr/>
        </p:nvSpPr>
        <p:spPr>
          <a:xfrm>
            <a:off x="3584575" y="969850"/>
            <a:ext cx="23907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US">
                <a:latin typeface="Nunito SemiBold"/>
                <a:ea typeface="Nunito SemiBold"/>
                <a:cs typeface="Nunito SemiBold"/>
                <a:sym typeface="Nunito SemiBold"/>
              </a:rPr>
              <a:t>View Active/Inactive SMSes</a:t>
            </a:r>
            <a:endParaRPr>
              <a:latin typeface="Nunito SemiBold"/>
              <a:ea typeface="Nunito SemiBold"/>
              <a:cs typeface="Nunito SemiBold"/>
              <a:sym typeface="Nunito SemiBold"/>
            </a:endParaRPr>
          </a:p>
        </p:txBody>
      </p:sp>
      <p:cxnSp>
        <p:nvCxnSpPr>
          <p:cNvPr id="203" name="Google Shape;203;p23"/>
          <p:cNvCxnSpPr/>
          <p:nvPr/>
        </p:nvCxnSpPr>
        <p:spPr>
          <a:xfrm>
            <a:off x="999750" y="1427100"/>
            <a:ext cx="493200" cy="82170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23"/>
          <p:cNvCxnSpPr>
            <a:stCxn id="200" idx="1"/>
          </p:cNvCxnSpPr>
          <p:nvPr/>
        </p:nvCxnSpPr>
        <p:spPr>
          <a:xfrm flipH="1">
            <a:off x="8037050" y="1495025"/>
            <a:ext cx="1298400" cy="89430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3"/>
          <p:cNvCxnSpPr>
            <a:stCxn id="201" idx="1"/>
          </p:cNvCxnSpPr>
          <p:nvPr/>
        </p:nvCxnSpPr>
        <p:spPr>
          <a:xfrm flipH="1">
            <a:off x="6244250" y="3486550"/>
            <a:ext cx="3267600" cy="495600"/>
          </a:xfrm>
          <a:prstGeom prst="straightConnector1">
            <a:avLst/>
          </a:prstGeom>
          <a:noFill/>
          <a:ln cap="flat" cmpd="sng" w="9525">
            <a:solidFill>
              <a:schemeClr val="dk2"/>
            </a:solidFill>
            <a:prstDash val="solid"/>
            <a:round/>
            <a:headEnd len="med" w="med" type="none"/>
            <a:tailEnd len="med" w="med" type="triangle"/>
          </a:ln>
        </p:spPr>
      </p:cxnSp>
      <p:sp>
        <p:nvSpPr>
          <p:cNvPr id="206" name="Google Shape;206;p23"/>
          <p:cNvSpPr txBox="1"/>
          <p:nvPr/>
        </p:nvSpPr>
        <p:spPr>
          <a:xfrm>
            <a:off x="9649300" y="4232800"/>
            <a:ext cx="1749900" cy="8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SMS cards</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cxnSp>
        <p:nvCxnSpPr>
          <p:cNvPr id="207" name="Google Shape;207;p23"/>
          <p:cNvCxnSpPr/>
          <p:nvPr/>
        </p:nvCxnSpPr>
        <p:spPr>
          <a:xfrm flipH="1">
            <a:off x="3778875" y="1486850"/>
            <a:ext cx="821700" cy="115050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3"/>
          <p:cNvCxnSpPr/>
          <p:nvPr/>
        </p:nvCxnSpPr>
        <p:spPr>
          <a:xfrm rot="10800000">
            <a:off x="8365850" y="4415275"/>
            <a:ext cx="1269900" cy="164400"/>
          </a:xfrm>
          <a:prstGeom prst="straightConnector1">
            <a:avLst/>
          </a:prstGeom>
          <a:noFill/>
          <a:ln cap="flat" cmpd="sng" w="9525">
            <a:solidFill>
              <a:schemeClr val="dk2"/>
            </a:solidFill>
            <a:prstDash val="solid"/>
            <a:round/>
            <a:headEnd len="med" w="med" type="none"/>
            <a:tailEnd len="med" w="med" type="triangle"/>
          </a:ln>
        </p:spPr>
      </p:cxnSp>
      <p:sp>
        <p:nvSpPr>
          <p:cNvPr id="209" name="Google Shape;209;p23"/>
          <p:cNvSpPr txBox="1"/>
          <p:nvPr/>
        </p:nvSpPr>
        <p:spPr>
          <a:xfrm>
            <a:off x="9423650" y="2383325"/>
            <a:ext cx="1749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Search/filter bar</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cxnSp>
        <p:nvCxnSpPr>
          <p:cNvPr id="210" name="Google Shape;210;p23"/>
          <p:cNvCxnSpPr/>
          <p:nvPr/>
        </p:nvCxnSpPr>
        <p:spPr>
          <a:xfrm flipH="1">
            <a:off x="7394625" y="2622375"/>
            <a:ext cx="2046900" cy="53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6" name="Google Shape;216;p24"/>
          <p:cNvSpPr txBox="1"/>
          <p:nvPr>
            <p:ph type="title"/>
          </p:nvPr>
        </p:nvSpPr>
        <p:spPr>
          <a:xfrm>
            <a:off x="6740525" y="2686519"/>
            <a:ext cx="5095800" cy="1140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Understand SMS Dynamic Variables &amp; Triggers</a:t>
            </a:r>
            <a:endParaRPr/>
          </a:p>
        </p:txBody>
      </p:sp>
      <p:sp>
        <p:nvSpPr>
          <p:cNvPr id="217" name="Google Shape;217;p24"/>
          <p:cNvSpPr txBox="1"/>
          <p:nvPr/>
        </p:nvSpPr>
        <p:spPr>
          <a:xfrm>
            <a:off x="6856725" y="3955700"/>
            <a:ext cx="5041500" cy="2023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1900">
                <a:solidFill>
                  <a:schemeClr val="dk1"/>
                </a:solidFill>
                <a:latin typeface="Nunito"/>
                <a:ea typeface="Nunito"/>
                <a:cs typeface="Nunito"/>
                <a:sym typeface="Nunito"/>
              </a:rPr>
              <a:t>Users can view information on all the dynamic variables</a:t>
            </a:r>
            <a:endParaRPr sz="19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rPr lang="en-US" sz="1900">
                <a:solidFill>
                  <a:schemeClr val="dk1"/>
                </a:solidFill>
                <a:latin typeface="Nunito"/>
                <a:ea typeface="Nunito"/>
                <a:cs typeface="Nunito"/>
                <a:sym typeface="Nunito"/>
              </a:rPr>
              <a:t>Users can view information about the existing triggers</a:t>
            </a:r>
            <a:endParaRPr sz="1900">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3" name="Google Shape;223;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Triggers </a:t>
            </a:r>
            <a:endParaRPr/>
          </a:p>
        </p:txBody>
      </p:sp>
      <p:sp>
        <p:nvSpPr>
          <p:cNvPr id="224" name="Google Shape;22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5" name="Google Shape;225;p25"/>
          <p:cNvSpPr txBox="1"/>
          <p:nvPr/>
        </p:nvSpPr>
        <p:spPr>
          <a:xfrm>
            <a:off x="355525" y="1162525"/>
            <a:ext cx="2582400" cy="461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The list of triggers and dynamic variables and their descriptions can be found at the top left section of the SMS editor</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Each trigger has a unique name and description</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pic>
        <p:nvPicPr>
          <p:cNvPr id="226" name="Google Shape;226;p25"/>
          <p:cNvPicPr preferRelativeResize="0"/>
          <p:nvPr/>
        </p:nvPicPr>
        <p:blipFill rotWithShape="1">
          <a:blip r:embed="rId4">
            <a:alphaModFix/>
          </a:blip>
          <a:srcRect b="0" l="0" r="0" t="0"/>
          <a:stretch/>
        </p:blipFill>
        <p:spPr>
          <a:xfrm>
            <a:off x="3097101" y="1105525"/>
            <a:ext cx="8884826" cy="4995176"/>
          </a:xfrm>
          <a:prstGeom prst="rect">
            <a:avLst/>
          </a:prstGeom>
          <a:noFill/>
          <a:ln>
            <a:noFill/>
          </a:ln>
          <a:effectLst>
            <a:outerShdw blurRad="71438"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2" name="Google Shape;232;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Dynamic Variables </a:t>
            </a:r>
            <a:endParaRPr/>
          </a:p>
        </p:txBody>
      </p:sp>
      <p:sp>
        <p:nvSpPr>
          <p:cNvPr id="233" name="Google Shape;233;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4" name="Google Shape;234;p26"/>
          <p:cNvSpPr txBox="1"/>
          <p:nvPr/>
        </p:nvSpPr>
        <p:spPr>
          <a:xfrm>
            <a:off x="355525" y="1162525"/>
            <a:ext cx="2582400" cy="4618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The list of triggers and dynamic variables and their descriptions can be found at the top left section of the SMS editor</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Each dynamic variable has a unique name and description</a:t>
            </a:r>
            <a:endParaRPr>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pic>
        <p:nvPicPr>
          <p:cNvPr id="235" name="Google Shape;235;p26"/>
          <p:cNvPicPr preferRelativeResize="0"/>
          <p:nvPr/>
        </p:nvPicPr>
        <p:blipFill rotWithShape="1">
          <a:blip r:embed="rId4">
            <a:alphaModFix/>
          </a:blip>
          <a:srcRect b="0" l="0" r="0" t="0"/>
          <a:stretch/>
        </p:blipFill>
        <p:spPr>
          <a:xfrm>
            <a:off x="3097101" y="1105525"/>
            <a:ext cx="8884826" cy="4995176"/>
          </a:xfrm>
          <a:prstGeom prst="rect">
            <a:avLst/>
          </a:prstGeom>
          <a:noFill/>
          <a:ln>
            <a:noFill/>
          </a:ln>
          <a:effectLst>
            <a:outerShdw blurRad="71438"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1" name="Google Shape;241;p27"/>
          <p:cNvSpPr txBox="1"/>
          <p:nvPr>
            <p:ph type="title"/>
          </p:nvPr>
        </p:nvSpPr>
        <p:spPr>
          <a:xfrm>
            <a:off x="6740525" y="3092875"/>
            <a:ext cx="5095800" cy="55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Find specific SMS.</a:t>
            </a:r>
            <a:endParaRPr/>
          </a:p>
          <a:p>
            <a:pPr indent="0" lvl="0" marL="0" rtl="0" algn="l">
              <a:spcBef>
                <a:spcPts val="0"/>
              </a:spcBef>
              <a:spcAft>
                <a:spcPts val="0"/>
              </a:spcAft>
              <a:buNone/>
            </a:pPr>
            <a:r>
              <a:t/>
            </a:r>
            <a:endParaRPr/>
          </a:p>
        </p:txBody>
      </p:sp>
      <p:sp>
        <p:nvSpPr>
          <p:cNvPr id="242" name="Google Shape;242;p27"/>
          <p:cNvSpPr txBox="1"/>
          <p:nvPr/>
        </p:nvSpPr>
        <p:spPr>
          <a:xfrm>
            <a:off x="6767675" y="3837000"/>
            <a:ext cx="5041500" cy="884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1900">
                <a:solidFill>
                  <a:schemeClr val="dk1"/>
                </a:solidFill>
                <a:latin typeface="Nunito"/>
                <a:ea typeface="Nunito"/>
                <a:cs typeface="Nunito"/>
                <a:sym typeface="Nunito"/>
              </a:rPr>
              <a:t>Users can search for a particular SMS</a:t>
            </a:r>
            <a:endParaRPr sz="1900">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